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8" r:id="rId2"/>
    <p:sldId id="376" r:id="rId3"/>
    <p:sldId id="285" r:id="rId4"/>
    <p:sldId id="379" r:id="rId5"/>
    <p:sldId id="380" r:id="rId6"/>
    <p:sldId id="381" r:id="rId7"/>
    <p:sldId id="385" r:id="rId8"/>
    <p:sldId id="382" r:id="rId9"/>
    <p:sldId id="383" r:id="rId10"/>
    <p:sldId id="3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EAE65F-9CA9-4EFA-B6FD-D346981A79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8BAB9-107C-4FC5-AA4F-7CCD96D3C4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CEA8-0231-4A41-96C5-2EEB8BDAE529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93E25-DB06-48F8-AFC4-04D1C0359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604A5-8536-44DD-80D9-461915D19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3157-672D-4B9B-AADC-BD6AFBDC9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61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0E8F-818E-49F0-AAB6-839A389E8B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C874-2400-4960-AB13-EEFAFB85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261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25C9-DDAB-4629-98F7-6F7B1845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26226-0288-4667-81B8-BD8BEEFE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5A2F-6600-4492-B0A7-50F58D2D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6C2C9-5B3B-49F3-A82C-0DBD284C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E7043-0EA8-4B5F-9806-AE83F74A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6905-AE1F-4A5E-B479-F0CC3513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C6244-8ED1-4400-B0F6-9200BE0F3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125D1-8115-46B5-ABDA-7D5A71F1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BE373-2CD0-4532-8116-8F15AD72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4CAA9-92AA-4363-91E8-558F1B45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94467-487E-4E36-BF38-CA525F51B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00FA3-3D5B-478F-BEFB-465CA3163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30FA1-4BBC-488B-BB76-6B0C7D83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076C-1071-4F38-AAFE-CBBE4B7F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9370-775E-47A2-A239-0E8A9430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3989" y="4158597"/>
            <a:ext cx="10684021" cy="61233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Presenter’s Full Name</a:t>
            </a:r>
            <a:br>
              <a:rPr lang="en-US" dirty="0"/>
            </a:br>
            <a:r>
              <a:rPr lang="en-US" dirty="0"/>
              <a:t>Job Title</a:t>
            </a:r>
          </a:p>
          <a:p>
            <a:pPr lvl="0"/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3989" y="3694076"/>
            <a:ext cx="10684021" cy="3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Location/Date</a:t>
            </a:r>
          </a:p>
        </p:txBody>
      </p:sp>
      <p:sp>
        <p:nvSpPr>
          <p:cNvPr id="10" name="Text Placeholder 2"/>
          <p:cNvSpPr txBox="1">
            <a:spLocks/>
          </p:cNvSpPr>
          <p:nvPr userDrawn="1"/>
        </p:nvSpPr>
        <p:spPr>
          <a:xfrm>
            <a:off x="4363742" y="6478683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bg1"/>
                </a:solidFill>
              </a:rPr>
              <a:t>LOCKHEED MARTIN PROPRIETARY 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74125-F2D3-4455-9B62-BF3D58EF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388" y="2121732"/>
            <a:ext cx="10676622" cy="872779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403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A3D446-DD26-8746-A5E0-4AA01199C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59" y="5014795"/>
            <a:ext cx="4948480" cy="11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8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LOCKHEED MARTIN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6833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90" y="2397012"/>
            <a:ext cx="8125218" cy="19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CD71-06E2-45C5-951B-2482F64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6B95-616E-48EE-8B2E-6878410E5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524-04D8-45E1-B3B6-2E1B3E97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85A8-762E-4CF3-973C-4FB727F4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AAF5A-4F6B-47B9-9167-FA648FF2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BF5A-3C1B-40A3-8E44-2C85C5C1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8C83-BE32-4480-980B-DDB2965F8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543A-83AC-4E9E-B8EC-4DADF316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B257B-CB8D-44ED-9AB2-CCFC0893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5470-C090-49D6-B2E7-8384C73D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31C7-7343-4002-B3FE-0C9E4D21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6533-E7CF-4A37-9C2F-5D70D4E43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95989-D087-487B-B512-3716E891F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96353-8887-4140-B910-1500D13B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F67B4-8DFB-4331-AB3C-5B0CCE8D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A2BF2-2CC5-459E-92AD-425F4E88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D784-553F-4664-9D29-DB6C3238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ADD90-36FA-461C-9A57-4E8B645D9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57A69-3E1B-445C-A2FC-8C8CC7A4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19659-00CE-4DE1-9114-DBFD4BB37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DCD0C-236D-4199-A56E-777EB8393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3E869-D97D-4765-AF9C-8ECF87AA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95074-7CFB-4DA0-AFB4-ABA8DE66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F3E50-89AC-4676-A19D-295E1268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4058-2973-403B-9503-4B2DFF06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277EC-6F60-4D72-965F-CFCF70FE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47EFC-262B-49BA-A0CD-881DAFAF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B9375-3AC9-4AFE-A096-7C1A25EC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6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C7328-CD66-4E1E-B284-A57102C4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8EDAC-7C64-4D67-BDB5-948A1B4F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B3E11-E871-4938-B790-38A72E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EE87-0B1E-4DEF-AC18-FF3240DD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0257-D485-4303-9F44-41E09AAC3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4082A-7803-411C-9863-07DA09583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B102-E237-4E30-B264-E8379350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4C1C8-5CAD-46D1-B3DD-14B7F755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D250B-83C5-4748-97A9-81EF2428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0497-FDE5-43F9-9CE8-A28E21C3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3CE99-4905-47F3-BF07-67CB7E783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9A328-D523-4700-99B1-F77F2F37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C9E7A-1908-4D0B-9341-E893EEC5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DB86F-9BC7-4B8E-A239-5B8EE1B6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9987C-8595-480E-B6FC-A05D8D00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D3B7-C62F-4BB5-AF15-FFB29C38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3634" y="5976203"/>
            <a:ext cx="184731" cy="830997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A8795-558D-45EB-8FFE-4443015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8E1B-34E9-43CC-8B4C-F2A776F9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5186-5F6E-44CD-A57C-D04771D7B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3B99-413B-4216-B777-1C66C9F1B7D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BEA4-29A5-4205-8C90-74FCC52FC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EA768-CAD2-48B3-A118-D1E34053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sa.mi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1A0F8-E67C-4529-B4AC-A737FC2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88" y="2432282"/>
            <a:ext cx="10676622" cy="872779"/>
          </a:xfrm>
        </p:spPr>
        <p:txBody>
          <a:bodyPr anchor="b"/>
          <a:lstStyle/>
          <a:p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FISWG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5110" y="3394932"/>
            <a:ext cx="10684021" cy="40309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November 13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66209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6877" y="3577350"/>
            <a:ext cx="10684021" cy="61233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Rebecca DeVore</a:t>
            </a:r>
          </a:p>
          <a:p>
            <a:r>
              <a:rPr lang="en-US" dirty="0"/>
              <a:t>Security Representative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874FF-A006-424D-AC76-40C594F3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09" y="2178311"/>
            <a:ext cx="10676622" cy="872779"/>
          </a:xfrm>
        </p:spPr>
        <p:txBody>
          <a:bodyPr/>
          <a:lstStyle/>
          <a:p>
            <a:r>
              <a:rPr lang="en-US" dirty="0"/>
              <a:t>DISS update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86209" y="2994511"/>
            <a:ext cx="10684021" cy="403097"/>
          </a:xfrm>
        </p:spPr>
        <p:txBody>
          <a:bodyPr>
            <a:normAutofit lnSpcReduction="10000"/>
          </a:bodyPr>
          <a:lstStyle/>
          <a:p>
            <a:r>
              <a:rPr lang="en-US" cap="none" dirty="0"/>
              <a:t>FISWG</a:t>
            </a:r>
          </a:p>
        </p:txBody>
      </p:sp>
    </p:spTree>
    <p:extLst>
      <p:ext uri="{BB962C8B-B14F-4D97-AF65-F5344CB8AC3E}">
        <p14:creationId xmlns:p14="http://schemas.microsoft.com/office/powerpoint/2010/main" val="194743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1BE1C-76F2-4E08-95CF-20366B7F0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10796451" cy="560887"/>
          </a:xfrm>
        </p:spPr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E1815-412F-4981-9F8E-8D5C08AFF732}"/>
              </a:ext>
            </a:extLst>
          </p:cNvPr>
          <p:cNvSpPr txBox="1"/>
          <p:nvPr/>
        </p:nvSpPr>
        <p:spPr>
          <a:xfrm>
            <a:off x="679508" y="1291905"/>
            <a:ext cx="5947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updates to DISS since rollout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submitting CSRs and receiving RFAs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categories and relationships if Subject Details is unavailable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Evaluation listed in DISS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Locations to find help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29F23-7819-46D1-99BF-7AA424A0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65" y="1174457"/>
            <a:ext cx="5472935" cy="498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9B2D2-76D7-45EA-A391-C74517DAF6C0}"/>
              </a:ext>
            </a:extLst>
          </p:cNvPr>
          <p:cNvSpPr txBox="1"/>
          <p:nvPr/>
        </p:nvSpPr>
        <p:spPr>
          <a:xfrm>
            <a:off x="411060" y="5693497"/>
            <a:ext cx="810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Disclaimer: This information is provided as Lockheed Martin opinion gathered via our access and understanding </a:t>
            </a:r>
          </a:p>
          <a:p>
            <a:r>
              <a:rPr lang="en-US" sz="1200" dirty="0"/>
              <a:t>of the system. This presentation in no way reflects guidance provided by the government and should not be considered official.</a:t>
            </a:r>
          </a:p>
        </p:txBody>
      </p:sp>
    </p:spTree>
    <p:extLst>
      <p:ext uri="{BB962C8B-B14F-4D97-AF65-F5344CB8AC3E}">
        <p14:creationId xmlns:p14="http://schemas.microsoft.com/office/powerpoint/2010/main" val="419998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216CD8-E3EF-44A6-B261-9D74D0B5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096" y="1727520"/>
            <a:ext cx="4848225" cy="44767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4BE6-5B77-4442-BE92-0E1F56183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952" y="340529"/>
            <a:ext cx="9194334" cy="560887"/>
          </a:xfrm>
        </p:spPr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Updates to DISS Since Rollout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F9A06-2F83-4749-9439-04371BB24E69}"/>
              </a:ext>
            </a:extLst>
          </p:cNvPr>
          <p:cNvSpPr txBox="1"/>
          <p:nvPr/>
        </p:nvSpPr>
        <p:spPr>
          <a:xfrm>
            <a:off x="820396" y="1264778"/>
            <a:ext cx="51861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move SMOs within your own SMO tree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Mandatory submission of CSRs in DISS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RFAs being mainly received in DISS and not in JPAS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Evaluation viewable in DISS</a:t>
            </a:r>
          </a:p>
        </p:txBody>
      </p:sp>
    </p:spTree>
    <p:extLst>
      <p:ext uri="{BB962C8B-B14F-4D97-AF65-F5344CB8AC3E}">
        <p14:creationId xmlns:p14="http://schemas.microsoft.com/office/powerpoint/2010/main" val="327852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5B0CB-9A17-4152-9139-BF4C3229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244710" y="633955"/>
            <a:ext cx="3714750" cy="55530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9067-ADD4-4196-87C9-006B3D88A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9726336" cy="560887"/>
          </a:xfrm>
        </p:spPr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Submitting CSRs and Receiving RFAs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54695-709E-4172-BB22-00EAF7504866}"/>
              </a:ext>
            </a:extLst>
          </p:cNvPr>
          <p:cNvSpPr txBox="1"/>
          <p:nvPr/>
        </p:nvSpPr>
        <p:spPr>
          <a:xfrm>
            <a:off x="618433" y="1293865"/>
            <a:ext cx="81312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Reminder, as of August of this year, RRUs are no longer accepted in JPAS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requests to the government should be submitted as CSRs (Customer Service Requests) in DISS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CSRs are submitted under the Subject Details hyperlink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If this is not available, a category or relationship may need to be added to the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all CSRs will be available; if the one you need is not showing, you can submit under Supplemental Information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if not all CAF messages are being received in DISS as RFAs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haven’t been using DISS or have not been provisioned, it is highly recommended to do so</a:t>
            </a:r>
          </a:p>
        </p:txBody>
      </p:sp>
    </p:spTree>
    <p:extLst>
      <p:ext uri="{BB962C8B-B14F-4D97-AF65-F5344CB8AC3E}">
        <p14:creationId xmlns:p14="http://schemas.microsoft.com/office/powerpoint/2010/main" val="16675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F899-B3B8-4BEB-8423-65990B9D8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9793448" cy="560887"/>
          </a:xfrm>
        </p:spPr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Creating categories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2099B7-873D-4DF2-84B2-A970FA225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FOUO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C8FBE74-29BA-47B1-964B-EA4BC8C3D629}"/>
              </a:ext>
            </a:extLst>
          </p:cNvPr>
          <p:cNvSpPr txBox="1">
            <a:spLocks/>
          </p:cNvSpPr>
          <p:nvPr/>
        </p:nvSpPr>
        <p:spPr>
          <a:xfrm>
            <a:off x="418750" y="10454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When searching an individual and the subject details hyper-link does not appear next to the name, look for the following:</a:t>
            </a:r>
          </a:p>
          <a:p>
            <a:pPr lvl="1"/>
            <a:r>
              <a:rPr lang="en-US" sz="1800" dirty="0"/>
              <a:t>Is Industry listed in the Categories?</a:t>
            </a:r>
          </a:p>
          <a:p>
            <a:pPr lvl="1"/>
            <a:r>
              <a:rPr lang="en-US" sz="1800" dirty="0"/>
              <a:t>Are there relationships for this individual for your company?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24537-327F-48FA-BCB5-DE8DCDB4A352}"/>
              </a:ext>
            </a:extLst>
          </p:cNvPr>
          <p:cNvSpPr txBox="1"/>
          <p:nvPr/>
        </p:nvSpPr>
        <p:spPr>
          <a:xfrm>
            <a:off x="533400" y="2335163"/>
            <a:ext cx="4747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1. Click on Add Category</a:t>
            </a:r>
          </a:p>
          <a:p>
            <a:endParaRPr lang="en-US" dirty="0"/>
          </a:p>
          <a:p>
            <a:r>
              <a:rPr lang="en-US" dirty="0"/>
              <a:t>Step 2. Open drop down and select Industry </a:t>
            </a:r>
          </a:p>
          <a:p>
            <a:r>
              <a:rPr lang="en-US" dirty="0"/>
              <a:t>  (Note: if Industry is not in your drop down, you </a:t>
            </a:r>
          </a:p>
          <a:p>
            <a:r>
              <a:rPr lang="en-US" dirty="0"/>
              <a:t>    will need to contact DMDC for assistance)</a:t>
            </a:r>
          </a:p>
          <a:p>
            <a:endParaRPr lang="en-US" dirty="0"/>
          </a:p>
          <a:p>
            <a:r>
              <a:rPr lang="en-US" dirty="0"/>
              <a:t>Step 3. Select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0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B1CA-E90B-423A-80D4-68AA256AB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8593508" cy="560887"/>
          </a:xfrm>
        </p:spPr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Creating relationships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893FF4-7541-4E9D-8BCF-02987FAE8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FOUO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F06C7-406E-4BF6-A159-6762762145FE}"/>
              </a:ext>
            </a:extLst>
          </p:cNvPr>
          <p:cNvSpPr/>
          <p:nvPr/>
        </p:nvSpPr>
        <p:spPr>
          <a:xfrm>
            <a:off x="699083" y="10615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In some instances, relationships did not push from JPAS or relationships were pushed with no category.</a:t>
            </a:r>
          </a:p>
          <a:p>
            <a:r>
              <a:rPr lang="en-US" dirty="0">
                <a:solidFill>
                  <a:schemeClr val="tx2"/>
                </a:solidFill>
              </a:rPr>
              <a:t>This is how to build the relationships in DISS.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850D6E-610E-43F7-BBE4-E932B05A72BC}"/>
              </a:ext>
            </a:extLst>
          </p:cNvPr>
          <p:cNvSpPr/>
          <p:nvPr/>
        </p:nvSpPr>
        <p:spPr>
          <a:xfrm>
            <a:off x="699083" y="2049781"/>
            <a:ext cx="4857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 1. Make sure you are under the correct SMO when building the relationship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9B1416-0CC8-493F-8963-74D0856ED11D}"/>
              </a:ext>
            </a:extLst>
          </p:cNvPr>
          <p:cNvSpPr/>
          <p:nvPr/>
        </p:nvSpPr>
        <p:spPr>
          <a:xfrm>
            <a:off x="654342" y="2763605"/>
            <a:ext cx="522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 2. Go to the Relationships tab and click Establish New Relationship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Step 3. Click the circle next to Relationships with SMO. This will open up the Choose a Relationship option below. Choose the relationship then select next.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Step 4. Open drop down and pick which option applies; for this example we have selected Contractor. Then click next.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0A610-870E-4A61-947D-6B3D9B758828}"/>
              </a:ext>
            </a:extLst>
          </p:cNvPr>
          <p:cNvSpPr/>
          <p:nvPr/>
        </p:nvSpPr>
        <p:spPr>
          <a:xfrm>
            <a:off x="5882588" y="2056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 5. Save the relationship you have created. Once the relationship is built, the Subject Details will be available for use.</a:t>
            </a:r>
          </a:p>
        </p:txBody>
      </p:sp>
    </p:spTree>
    <p:extLst>
      <p:ext uri="{BB962C8B-B14F-4D97-AF65-F5344CB8AC3E}">
        <p14:creationId xmlns:p14="http://schemas.microsoft.com/office/powerpoint/2010/main" val="400265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23B7E-23F1-4C4F-9514-B3BBEE421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Continuous Evaluation (CE)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46CD9-165C-4869-83BC-C5028BEF5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6061" y="4639978"/>
            <a:ext cx="4157246" cy="1571401"/>
          </a:xfrm>
        </p:spPr>
        <p:txBody>
          <a:bodyPr>
            <a:normAutofit/>
          </a:bodyPr>
          <a:lstStyle/>
          <a:p>
            <a:r>
              <a:rPr lang="en-US" dirty="0"/>
              <a:t>DCSA helpdesk</a:t>
            </a:r>
          </a:p>
          <a:p>
            <a:r>
              <a:rPr lang="en-US" dirty="0"/>
              <a:t>888-282-7682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9F956E-72C1-4FC3-9FE2-0A9E7A1AE4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854E3-EB96-4F8F-B598-2A519FBDA782}"/>
              </a:ext>
            </a:extLst>
          </p:cNvPr>
          <p:cNvSpPr txBox="1"/>
          <p:nvPr/>
        </p:nvSpPr>
        <p:spPr>
          <a:xfrm>
            <a:off x="3616422" y="1018921"/>
            <a:ext cx="6618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CE enrollments are listed on the main Subject Summary page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CE information is about half way down, will show a date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Reason for CE is listed under Subject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Adjudication Deferred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Not all CE enrollments are “Officially Deferred”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CAF messages are still being sent for “Official Deferments”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When in doubt, call DCSA help desk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9F727D-0AE2-4115-93C7-AB2CE13ADB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F8A1A-9328-47CF-AD0E-85D34F70D7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3111" y="1124124"/>
            <a:ext cx="3676129" cy="4485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4E35C2-A7FB-4D64-9455-E427068AE6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677972" y="4390367"/>
            <a:ext cx="1804953" cy="15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A37D41-D537-4DBD-B495-AA888A14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063" y="1295240"/>
            <a:ext cx="6038850" cy="487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101CD-0BC9-41C4-9B66-7CEE4CB2D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cap="none" dirty="0">
                <a:latin typeface="Arial" panose="020B0604020202020204" pitchFamily="34" charset="0"/>
                <a:cs typeface="Arial" panose="020B0604020202020204" pitchFamily="34" charset="0"/>
              </a:rPr>
              <a:t>Locations to find help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0469E-0861-4C30-9641-A8837169EF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2095" y="4689446"/>
            <a:ext cx="4199787" cy="14238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Rebecca Devore</a:t>
            </a:r>
          </a:p>
          <a:p>
            <a:r>
              <a:rPr lang="en-US" dirty="0"/>
              <a:t>407-243-4818</a:t>
            </a:r>
          </a:p>
          <a:p>
            <a:r>
              <a:rPr lang="en-US" sz="3600" dirty="0"/>
              <a:t>Rebecca.l.devore@lmco.com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A6DB7-A15A-4078-AE9D-BEAFAE1129EB}"/>
              </a:ext>
            </a:extLst>
          </p:cNvPr>
          <p:cNvSpPr txBox="1"/>
          <p:nvPr/>
        </p:nvSpPr>
        <p:spPr>
          <a:xfrm>
            <a:off x="402429" y="1112752"/>
            <a:ext cx="5936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Help link when logged into DISS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This link provides the updated DISS user manual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https://www.dcsa.mil/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B533B7-9BD6-4109-B59E-B72D9D50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92" y="3325515"/>
            <a:ext cx="4841991" cy="2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0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568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Agency FB</vt:lpstr>
      <vt:lpstr>Arial</vt:lpstr>
      <vt:lpstr>Calibri</vt:lpstr>
      <vt:lpstr>Calibri Light</vt:lpstr>
      <vt:lpstr>Office Theme</vt:lpstr>
      <vt:lpstr>FISWG</vt:lpstr>
      <vt:lpstr>DISS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FISWG</dc:title>
  <dc:creator>Devore, Rebecca L (US)</dc:creator>
  <cp:keywords>Unrestricted</cp:keywords>
  <cp:lastModifiedBy>Gerri Leviston</cp:lastModifiedBy>
  <cp:revision>6</cp:revision>
  <dcterms:created xsi:type="dcterms:W3CDTF">2019-10-29T18:14:17Z</dcterms:created>
  <dcterms:modified xsi:type="dcterms:W3CDTF">2019-11-20T14:48:25Z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ACCT04\e299971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</Properties>
</file>